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60" r:id="rId6"/>
    <p:sldId id="261" r:id="rId7"/>
    <p:sldId id="258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8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243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2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84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687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4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705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684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49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160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046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40FE1-0F99-49D0-8D9A-83BF0B971B08}" type="datetimeFigureOut">
              <a:rPr lang="ru-RU" smtClean="0"/>
              <a:t>14.08.2024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ECCED-2BDB-4066-B381-A947804438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77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6" y="2636912"/>
            <a:ext cx="8640960" cy="2232247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МЕТОДЫ И УСЛОВИЯ 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ФОРМИРОВАНИЯ 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КУЛЬТУРНО  - ГИГИЕНИЧЕСКИХ 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НАВЫКОВ  ДОШКОЛЬНИКОВ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(консультация для педагогов)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5013176"/>
            <a:ext cx="6209912" cy="1201688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>
                <a:solidFill>
                  <a:schemeClr val="tx1"/>
                </a:solidFill>
                <a:latin typeface="Comic Sans MS" pitchFamily="66" charset="0"/>
              </a:rPr>
              <a:t>Подготовила:</a:t>
            </a:r>
            <a:r>
              <a:rPr lang="ru-RU" sz="1600" dirty="0">
                <a:latin typeface="Comic Sans MS" pitchFamily="66" charset="0"/>
              </a:rPr>
              <a:t> </a:t>
            </a: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Лунёва Н.Н., </a:t>
            </a:r>
          </a:p>
          <a:p>
            <a:pPr algn="r"/>
            <a:r>
              <a:rPr lang="ru-RU" sz="1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воспитатель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13548" y="6309320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Comic Sans MS" pitchFamily="66" charset="0"/>
              </a:rPr>
              <a:t>Сургут,, 2020</a:t>
            </a:r>
          </a:p>
        </p:txBody>
      </p:sp>
    </p:spTree>
    <p:extLst>
      <p:ext uri="{BB962C8B-B14F-4D97-AF65-F5344CB8AC3E}">
        <p14:creationId xmlns:p14="http://schemas.microsoft.com/office/powerpoint/2010/main" val="2036878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старшая-подготовительная группа</a:t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endParaRPr lang="ru-RU" sz="2000" b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4618856" cy="4752528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  <a:p>
            <a:pPr>
              <a:buFont typeface="Wingdings" pitchFamily="2" charset="2"/>
              <a:buChar char="q"/>
            </a:pPr>
            <a:r>
              <a:rPr lang="ru-RU" sz="4900" b="1" dirty="0">
                <a:latin typeface="Comic Sans MS" pitchFamily="66" charset="0"/>
              </a:rPr>
              <a:t>Воспитывать привычку следить за чистотой тела, опрятность одежды, прически.</a:t>
            </a:r>
          </a:p>
          <a:p>
            <a:pPr>
              <a:buFont typeface="Wingdings" pitchFamily="2" charset="2"/>
              <a:buChar char="q"/>
            </a:pPr>
            <a:endParaRPr lang="ru-RU" sz="4900" b="1" dirty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4900" b="1" dirty="0">
                <a:latin typeface="Comic Sans MS" pitchFamily="66" charset="0"/>
              </a:rPr>
              <a:t>Воспитывать привычку самостоятельно чистить зубы, следить за чистотой ногтей, при кашле и чихании отворачиваться в сторону, прикрывать рот и нос носовым платком.</a:t>
            </a:r>
          </a:p>
          <a:p>
            <a:pPr>
              <a:buFont typeface="Wingdings" pitchFamily="2" charset="2"/>
              <a:buChar char="q"/>
            </a:pPr>
            <a:endParaRPr lang="ru-RU" sz="4900" b="1" dirty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4900" b="1" dirty="0">
                <a:latin typeface="Comic Sans MS" pitchFamily="66" charset="0"/>
              </a:rPr>
              <a:t>Формировать навык быстро, аккуратно одеваться и раздеваться, соблюдать порядок в своем шкафу, опрятно убирать постель.</a:t>
            </a:r>
          </a:p>
          <a:p>
            <a:pPr>
              <a:buFont typeface="Wingdings" pitchFamily="2" charset="2"/>
              <a:buChar char="q"/>
            </a:pPr>
            <a:endParaRPr lang="ru-RU" sz="4900" b="1" dirty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4900" b="1" dirty="0">
                <a:latin typeface="Comic Sans MS" pitchFamily="66" charset="0"/>
              </a:rPr>
              <a:t>Продолжать совершенствовать культуру еды: правильно пользоваться столовыми приборами, есть аккуратно, бесшумно, салфеткой, сохраняя правильную осанку за столом.</a:t>
            </a:r>
          </a:p>
          <a:p>
            <a:endParaRPr lang="ru-RU" dirty="0"/>
          </a:p>
        </p:txBody>
      </p:sp>
      <p:pic>
        <p:nvPicPr>
          <p:cNvPr id="10245" name="Picture 5" descr="Веселые картинки для детей. Обои для рабочего стола с персонажами мультфильмов и детских книг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0344" y="2132856"/>
            <a:ext cx="3223644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74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Навыки самообслуживания необходимые в детском сад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098675"/>
            <a:ext cx="279082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Сценарий спортивного развлечения в средней группе Чистота - залог здоровья! Pandia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3235808"/>
            <a:ext cx="33337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Информация для родителей!!! Центр по уходу за детьми &quot;Любаш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0"/>
            <a:ext cx="598170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2204864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B0F0"/>
                </a:solidFill>
                <a:latin typeface="Comic Sans MS" pitchFamily="66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308988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6048672" cy="114300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Comic Sans MS" pitchFamily="66" charset="0"/>
              </a:rPr>
              <a:t>Значение формирования </a:t>
            </a:r>
            <a:br>
              <a:rPr lang="ru-RU" sz="20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000" dirty="0">
                <a:solidFill>
                  <a:srgbClr val="FF0000"/>
                </a:solidFill>
                <a:latin typeface="Comic Sans MS" pitchFamily="66" charset="0"/>
              </a:rPr>
              <a:t>культурно-гигиенических навыков</a:t>
            </a:r>
            <a:br>
              <a:rPr lang="ru-RU" sz="20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2000" dirty="0">
                <a:solidFill>
                  <a:srgbClr val="FF0000"/>
                </a:solidFill>
                <a:latin typeface="Comic Sans MS" pitchFamily="66" charset="0"/>
              </a:rPr>
              <a:t> в развитии ребенка дошкольного возраста: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32857"/>
            <a:ext cx="5472608" cy="410445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400" dirty="0">
                <a:latin typeface="Comic Sans MS" pitchFamily="66" charset="0"/>
              </a:rPr>
              <a:t> развитие нравственных чувств</a:t>
            </a:r>
          </a:p>
          <a:p>
            <a:pPr>
              <a:buFont typeface="Wingdings" pitchFamily="2" charset="2"/>
              <a:buChar char="v"/>
            </a:pPr>
            <a:endParaRPr lang="ru-RU" sz="1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>
                <a:latin typeface="Comic Sans MS" pitchFamily="66" charset="0"/>
              </a:rPr>
              <a:t>развитие внимания и воли</a:t>
            </a:r>
          </a:p>
          <a:p>
            <a:pPr>
              <a:buFont typeface="Wingdings" pitchFamily="2" charset="2"/>
              <a:buChar char="v"/>
            </a:pPr>
            <a:endParaRPr lang="ru-RU" sz="1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>
                <a:latin typeface="Comic Sans MS" pitchFamily="66" charset="0"/>
              </a:rPr>
              <a:t>речевое развитие</a:t>
            </a:r>
          </a:p>
          <a:p>
            <a:pPr>
              <a:buFont typeface="Wingdings" pitchFamily="2" charset="2"/>
              <a:buChar char="v"/>
            </a:pPr>
            <a:endParaRPr lang="ru-RU" sz="1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>
                <a:latin typeface="Comic Sans MS" pitchFamily="66" charset="0"/>
              </a:rPr>
              <a:t>условия для здоровья</a:t>
            </a:r>
          </a:p>
          <a:p>
            <a:pPr>
              <a:buFont typeface="Wingdings" pitchFamily="2" charset="2"/>
              <a:buChar char="v"/>
            </a:pPr>
            <a:endParaRPr lang="ru-RU" sz="1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>
                <a:latin typeface="Comic Sans MS" pitchFamily="66" charset="0"/>
              </a:rPr>
              <a:t>стремление к самостоятельности</a:t>
            </a:r>
          </a:p>
          <a:p>
            <a:pPr>
              <a:buFont typeface="Wingdings" pitchFamily="2" charset="2"/>
              <a:buChar char="v"/>
            </a:pPr>
            <a:endParaRPr lang="ru-RU" sz="1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>
                <a:latin typeface="Comic Sans MS" pitchFamily="66" charset="0"/>
              </a:rPr>
              <a:t>контроль за внешним видом</a:t>
            </a:r>
          </a:p>
          <a:p>
            <a:pPr>
              <a:buFont typeface="Wingdings" pitchFamily="2" charset="2"/>
              <a:buChar char="v"/>
            </a:pPr>
            <a:endParaRPr lang="ru-RU" sz="1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>
                <a:latin typeface="Comic Sans MS" pitchFamily="66" charset="0"/>
              </a:rPr>
              <a:t>познание окружающего мира</a:t>
            </a:r>
          </a:p>
          <a:p>
            <a:pPr>
              <a:buFont typeface="Wingdings" pitchFamily="2" charset="2"/>
              <a:buChar char="v"/>
            </a:pPr>
            <a:endParaRPr lang="ru-RU" sz="1400" dirty="0">
              <a:latin typeface="Comic Sans MS" pitchFamily="66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400" dirty="0">
                <a:latin typeface="Comic Sans MS" pitchFamily="66" charset="0"/>
              </a:rPr>
              <a:t>предпосылки формирования основ эстетического вкуса</a:t>
            </a:r>
          </a:p>
        </p:txBody>
      </p:sp>
      <p:pic>
        <p:nvPicPr>
          <p:cNvPr id="4100" name="Picture 4" descr="РЕЖИМ ДНЯ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1919050"/>
            <a:ext cx="4967532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303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908720"/>
            <a:ext cx="6552728" cy="187220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Основные условия 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успешного формирования </a:t>
            </a:r>
            <a:b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</a:b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культурно – гигиенических навыков </a:t>
            </a: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08920"/>
            <a:ext cx="273685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181" y="3513783"/>
            <a:ext cx="3170237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4797152"/>
            <a:ext cx="5621337" cy="73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437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6048672" cy="1224136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0B050"/>
                </a:solidFill>
                <a:latin typeface="Comic Sans MS" pitchFamily="66" charset="0"/>
              </a:rPr>
              <a:t>ДЛЯ УСПЕШНОГО ФОРМИРОВАНИЯ КУЛЬТУРНО-ГИГИЕНИЧЕСКИХ НАВЫКОВ </a:t>
            </a:r>
            <a:br>
              <a:rPr lang="ru-RU" sz="1600" b="1" dirty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ru-RU" sz="1600" b="1" dirty="0">
                <a:solidFill>
                  <a:srgbClr val="00B050"/>
                </a:solidFill>
                <a:latin typeface="Comic Sans MS" pitchFamily="66" charset="0"/>
              </a:rPr>
              <a:t>НЕОБХОДИМЫ СЛЕДУЮЩИЕ УСЛОВИЯ: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ru-RU" sz="1600" dirty="0">
                <a:latin typeface="Comic Sans MS" pitchFamily="66" charset="0"/>
              </a:rPr>
              <a:t>организация привлекательной и удобной для выполнения действий и заданий обстановки в детском саду и дома (мебель, оборудование, соответствующие росту детей, закрепленные места хранения вещей, доступные для пользования и т.д.);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>
                <a:latin typeface="Comic Sans MS" pitchFamily="66" charset="0"/>
              </a:rPr>
              <a:t>разделение осваиваемых действий, следующих в строго установленном порядке, на ряд операций, что способствует более быстрому созданию прочных динамических стереотипов;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>
                <a:latin typeface="Comic Sans MS" pitchFamily="66" charset="0"/>
              </a:rPr>
              <a:t>многократные упражнения детей в действиях с выделением способа и порядка их выполнения (особенно на начальном этапе обучения). При этом характер действий должен быть неизменным, формы - разные;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>
                <a:latin typeface="Comic Sans MS" pitchFamily="66" charset="0"/>
              </a:rPr>
              <a:t>индивидуальная работа с каждым ребенком, учет уровня его развития и темпов овладения культурно-гигиеническими навыками;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>
                <a:latin typeface="Comic Sans MS" pitchFamily="66" charset="0"/>
              </a:rPr>
              <a:t>организация ситуаций, обеспечивающих контроль над выполнением осваиваемых детьми в непривычной обстановке действий;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>
                <a:latin typeface="Comic Sans MS" pitchFamily="66" charset="0"/>
              </a:rPr>
              <a:t>безукоризненное выполнение взрослыми всех гигиенических и культурных требований.</a:t>
            </a:r>
          </a:p>
        </p:txBody>
      </p:sp>
    </p:spTree>
    <p:extLst>
      <p:ext uri="{BB962C8B-B14F-4D97-AF65-F5344CB8AC3E}">
        <p14:creationId xmlns:p14="http://schemas.microsoft.com/office/powerpoint/2010/main" val="2566891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7353" y="345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852936"/>
            <a:ext cx="792089" cy="712065"/>
          </a:xfrm>
        </p:spPr>
        <p:txBody>
          <a:bodyPr>
            <a:noAutofit/>
          </a:bodyPr>
          <a:lstStyle/>
          <a:p>
            <a:pPr algn="just"/>
            <a:endParaRPr lang="ru-RU" sz="16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188640"/>
            <a:ext cx="5328592" cy="244827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000" dirty="0">
                <a:latin typeface="Comic Sans MS" pitchFamily="66" charset="0"/>
              </a:rPr>
              <a:t>Методы воспитания – </a:t>
            </a:r>
            <a:r>
              <a:rPr lang="ru-RU" sz="2000" i="1" dirty="0">
                <a:latin typeface="Comic Sans MS" pitchFamily="66" charset="0"/>
              </a:rPr>
              <a:t>это способы педагогического воздействия на сознание воспитуемых, направленные на достижение цели воспитания. </a:t>
            </a:r>
          </a:p>
          <a:p>
            <a:pPr marL="0" indent="0" algn="just">
              <a:buNone/>
            </a:pPr>
            <a:r>
              <a:rPr lang="ru-RU" sz="2000" i="1" dirty="0">
                <a:latin typeface="Comic Sans MS" pitchFamily="66" charset="0"/>
              </a:rPr>
              <a:t>С помощью методов воспитания корректируется поведение детей, формируются качества личности, обогащается опыт их деятельности, общения и отношений.</a:t>
            </a:r>
          </a:p>
        </p:txBody>
      </p:sp>
      <p:pic>
        <p:nvPicPr>
          <p:cNvPr id="8198" name="Picture 6" descr="Требования к внешнему виду :: детский сад &quot;Солнышко&quot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992" y="206921"/>
            <a:ext cx="2148784" cy="382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213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88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712968" cy="151216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  <a:t>Методы формирования гигиенических навыков :</a:t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Comic Sans MS" pitchFamily="66" charset="0"/>
              </a:rPr>
            </a:br>
            <a:br>
              <a:rPr lang="ru-RU" sz="2400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060848"/>
            <a:ext cx="5040560" cy="44644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Comic Sans MS" pitchFamily="66" charset="0"/>
              </a:rPr>
              <a:t>Разъяснение необходимости выполнения режимных моментов, гигиенических процедур;</a:t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>
                <a:latin typeface="Comic Sans MS" pitchFamily="66" charset="0"/>
              </a:rPr>
              <a:t>пример; </a:t>
            </a:r>
          </a:p>
          <a:p>
            <a:pPr marL="0" indent="0">
              <a:buNone/>
            </a:pPr>
            <a:r>
              <a:rPr lang="ru-RU" sz="1600" dirty="0">
                <a:latin typeface="Comic Sans MS" pitchFamily="66" charset="0"/>
              </a:rPr>
              <a:t>показ;</a:t>
            </a:r>
          </a:p>
          <a:p>
            <a:pPr marL="0" indent="0">
              <a:buNone/>
            </a:pPr>
            <a:r>
              <a:rPr lang="ru-RU" sz="1600" dirty="0">
                <a:latin typeface="Comic Sans MS" pitchFamily="66" charset="0"/>
              </a:rPr>
              <a:t>объяснение, </a:t>
            </a:r>
          </a:p>
          <a:p>
            <a:pPr marL="0" indent="0">
              <a:buNone/>
            </a:pPr>
            <a:r>
              <a:rPr lang="ru-RU" sz="1600" dirty="0">
                <a:latin typeface="Comic Sans MS" pitchFamily="66" charset="0"/>
              </a:rPr>
              <a:t>пояснение, </a:t>
            </a:r>
          </a:p>
          <a:p>
            <a:pPr marL="0" indent="0">
              <a:buNone/>
            </a:pPr>
            <a:r>
              <a:rPr lang="ru-RU" sz="1600" dirty="0">
                <a:latin typeface="Comic Sans MS" pitchFamily="66" charset="0"/>
              </a:rPr>
              <a:t>поощрение,</a:t>
            </a:r>
          </a:p>
          <a:p>
            <a:pPr marL="0" indent="0">
              <a:buNone/>
            </a:pPr>
            <a:r>
              <a:rPr lang="ru-RU" sz="1600" dirty="0">
                <a:latin typeface="Comic Sans MS" pitchFamily="66" charset="0"/>
              </a:rPr>
              <a:t>беседы,</a:t>
            </a:r>
          </a:p>
          <a:p>
            <a:pPr marL="0" indent="0">
              <a:buNone/>
            </a:pPr>
            <a:r>
              <a:rPr lang="ru-RU" sz="1600" dirty="0">
                <a:latin typeface="Comic Sans MS" pitchFamily="66" charset="0"/>
              </a:rPr>
              <a:t>упражнения в действиях;</a:t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>
                <a:latin typeface="Comic Sans MS" pitchFamily="66" charset="0"/>
              </a:rPr>
              <a:t>приучение;</a:t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>
                <a:latin typeface="Comic Sans MS" pitchFamily="66" charset="0"/>
              </a:rPr>
              <a:t>создание воспитывающих ситуаций;</a:t>
            </a:r>
            <a:br>
              <a:rPr lang="ru-RU" sz="1600" dirty="0">
                <a:latin typeface="Comic Sans MS" pitchFamily="66" charset="0"/>
              </a:rPr>
            </a:br>
            <a:r>
              <a:rPr lang="ru-RU" sz="1600" dirty="0">
                <a:latin typeface="Comic Sans MS" pitchFamily="66" charset="0"/>
              </a:rPr>
              <a:t>поощрение.</a:t>
            </a:r>
          </a:p>
        </p:txBody>
      </p:sp>
      <p:pic>
        <p:nvPicPr>
          <p:cNvPr id="5127" name="Picture 7" descr="Как обучить ребенка гигиеническим навыка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744416" cy="33102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21223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224136"/>
          </a:xfrm>
        </p:spPr>
        <p:txBody>
          <a:bodyPr>
            <a:normAutofit/>
          </a:bodyPr>
          <a:lstStyle/>
          <a:p>
            <a: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Методические приемы </a:t>
            </a:r>
            <a:b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</a:br>
            <a:r>
              <a:rPr lang="ru-RU" sz="1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ФОРМИРОВАНИя</a:t>
            </a:r>
            <a: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 У ДЕТЕЙ ДОШКОЛЬНОГО ВОЗРАСТА </a:t>
            </a:r>
            <a:b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</a:br>
            <a:r>
              <a:rPr lang="ru-RU" sz="1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КУЛЬТУРНО – ГИГИЕНИЧЕСКИХ НАВЫКОВ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410445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i="1" dirty="0">
                <a:latin typeface="Comic Sans MS" pitchFamily="66" charset="0"/>
              </a:rPr>
              <a:t>дидактические игры</a:t>
            </a:r>
          </a:p>
          <a:p>
            <a:pPr>
              <a:buFont typeface="Wingdings" pitchFamily="2" charset="2"/>
              <a:buChar char="q"/>
            </a:pPr>
            <a:r>
              <a:rPr lang="ru-RU" sz="1600" i="1" dirty="0" err="1">
                <a:latin typeface="Comic Sans MS" pitchFamily="66" charset="0"/>
              </a:rPr>
              <a:t>потешки</a:t>
            </a:r>
            <a:endParaRPr lang="ru-RU" sz="1600" i="1" dirty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1600" i="1" dirty="0">
                <a:latin typeface="Comic Sans MS" pitchFamily="66" charset="0"/>
              </a:rPr>
              <a:t>стихотворения</a:t>
            </a:r>
          </a:p>
          <a:p>
            <a:pPr>
              <a:buFont typeface="Wingdings" pitchFamily="2" charset="2"/>
              <a:buChar char="q"/>
            </a:pPr>
            <a:r>
              <a:rPr lang="ru-RU" sz="1600" i="1" dirty="0">
                <a:latin typeface="Comic Sans MS" pitchFamily="66" charset="0"/>
              </a:rPr>
              <a:t>пословицы, поговорки</a:t>
            </a:r>
          </a:p>
          <a:p>
            <a:pPr>
              <a:buFont typeface="Wingdings" pitchFamily="2" charset="2"/>
              <a:buChar char="q"/>
            </a:pPr>
            <a:r>
              <a:rPr lang="ru-RU" sz="1600" i="1" dirty="0">
                <a:latin typeface="Comic Sans MS" pitchFamily="66" charset="0"/>
              </a:rPr>
              <a:t>игровые приемы</a:t>
            </a:r>
          </a:p>
          <a:p>
            <a:pPr>
              <a:buFont typeface="Wingdings" pitchFamily="2" charset="2"/>
              <a:buChar char="q"/>
            </a:pPr>
            <a:r>
              <a:rPr lang="ru-RU" sz="1600" i="1" dirty="0">
                <a:latin typeface="Comic Sans MS" pitchFamily="66" charset="0"/>
              </a:rPr>
              <a:t>викторины, развлечения</a:t>
            </a:r>
          </a:p>
          <a:p>
            <a:pPr>
              <a:buFont typeface="Wingdings" pitchFamily="2" charset="2"/>
              <a:buChar char="q"/>
            </a:pPr>
            <a:r>
              <a:rPr lang="ru-RU" sz="1600" i="1" dirty="0">
                <a:latin typeface="Comic Sans MS" pitchFamily="66" charset="0"/>
              </a:rPr>
              <a:t>прием повторения действий</a:t>
            </a:r>
          </a:p>
          <a:p>
            <a:pPr>
              <a:buFont typeface="Wingdings" pitchFamily="2" charset="2"/>
              <a:buChar char="q"/>
            </a:pPr>
            <a:endParaRPr lang="ru-RU" sz="1400" dirty="0">
              <a:latin typeface="Comic Sans MS" pitchFamily="66" charset="0"/>
            </a:endParaRPr>
          </a:p>
        </p:txBody>
      </p:sp>
      <p:pic>
        <p:nvPicPr>
          <p:cNvPr id="3078" name="Picture 6" descr="Новости - Поступаем в детский сад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94495">
            <a:off x="3492848" y="2069457"/>
            <a:ext cx="5277484" cy="3999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836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Задачи по формированию </a:t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культурно-гигиенических навыков: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050904" cy="427788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5000" b="1" dirty="0">
                <a:latin typeface="Comic Sans MS" pitchFamily="66" charset="0"/>
              </a:rPr>
              <a:t>младшая группа</a:t>
            </a:r>
          </a:p>
          <a:p>
            <a:pPr marL="0" indent="0">
              <a:buNone/>
            </a:pPr>
            <a:endParaRPr lang="ru-RU" dirty="0"/>
          </a:p>
          <a:p>
            <a:pPr>
              <a:buFont typeface="Wingdings" pitchFamily="2" charset="2"/>
              <a:buChar char="q"/>
            </a:pPr>
            <a:r>
              <a:rPr lang="ru-RU" b="1" dirty="0">
                <a:solidFill>
                  <a:srgbClr val="7030A0"/>
                </a:solidFill>
                <a:latin typeface="Comic Sans MS" pitchFamily="66" charset="0"/>
              </a:rPr>
              <a:t>Формировать умение овладевать культурно-гигиеническими навыками.</a:t>
            </a:r>
          </a:p>
          <a:p>
            <a:pPr>
              <a:buFont typeface="Wingdings" pitchFamily="2" charset="2"/>
              <a:buChar char="q"/>
            </a:pPr>
            <a:endParaRPr lang="ru-RU" b="1" dirty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>
                <a:solidFill>
                  <a:srgbClr val="7030A0"/>
                </a:solidFill>
                <a:latin typeface="Comic Sans MS" pitchFamily="66" charset="0"/>
              </a:rPr>
              <a:t>Побуждать детей к самостоятельности.</a:t>
            </a:r>
          </a:p>
          <a:p>
            <a:pPr>
              <a:buFont typeface="Wingdings" pitchFamily="2" charset="2"/>
              <a:buChar char="q"/>
            </a:pPr>
            <a:endParaRPr lang="ru-RU" b="1" dirty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>
                <a:solidFill>
                  <a:srgbClr val="7030A0"/>
                </a:solidFill>
                <a:latin typeface="Comic Sans MS" pitchFamily="66" charset="0"/>
              </a:rPr>
              <a:t>Развивать предпосылки трудовой деятельности.</a:t>
            </a:r>
          </a:p>
          <a:p>
            <a:pPr>
              <a:buFont typeface="Wingdings" pitchFamily="2" charset="2"/>
              <a:buChar char="q"/>
            </a:pPr>
            <a:endParaRPr lang="ru-RU" b="1" dirty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>
                <a:solidFill>
                  <a:srgbClr val="7030A0"/>
                </a:solidFill>
                <a:latin typeface="Comic Sans MS" pitchFamily="66" charset="0"/>
              </a:rPr>
              <a:t>Воспитывать бережное отношение к игрушкам и вещам.</a:t>
            </a:r>
          </a:p>
          <a:p>
            <a:pPr>
              <a:buFont typeface="Wingdings" pitchFamily="2" charset="2"/>
              <a:buChar char="q"/>
            </a:pPr>
            <a:endParaRPr lang="ru-RU" b="1" dirty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>
                <a:solidFill>
                  <a:srgbClr val="7030A0"/>
                </a:solidFill>
                <a:latin typeface="Comic Sans MS" pitchFamily="66" charset="0"/>
              </a:rPr>
              <a:t>Приучать детей следить за своим внешним видом.</a:t>
            </a:r>
          </a:p>
          <a:p>
            <a:pPr>
              <a:buFont typeface="Wingdings" pitchFamily="2" charset="2"/>
              <a:buChar char="q"/>
            </a:pPr>
            <a:endParaRPr lang="ru-RU" b="1" dirty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b="1" dirty="0">
                <a:solidFill>
                  <a:srgbClr val="7030A0"/>
                </a:solidFill>
                <a:latin typeface="Comic Sans MS" pitchFamily="66" charset="0"/>
              </a:rPr>
              <a:t>Формировать элементарные навыки поведения во время еды: правильно пользоваться столовыми приборами, салфеткой и т. д.</a:t>
            </a:r>
          </a:p>
        </p:txBody>
      </p:sp>
      <p:pic>
        <p:nvPicPr>
          <p:cNvPr id="6149" name="Picture 5" descr="Адаптация детей в детском саду для второй млладшей группы - Только новые учебник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3861048"/>
            <a:ext cx="3303630" cy="2467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107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56592" y="-963488"/>
            <a:ext cx="18288000" cy="1143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059016" cy="2232248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  <a:t>средняя группа</a:t>
            </a:r>
            <a:b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</a:br>
            <a:br>
              <a:rPr lang="ru-RU" sz="2400" b="1" dirty="0">
                <a:solidFill>
                  <a:srgbClr val="FF0000"/>
                </a:solidFill>
                <a:latin typeface="Comic Sans MS" pitchFamily="66" charset="0"/>
              </a:rPr>
            </a:br>
            <a:endParaRPr lang="ru-RU" sz="2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132856"/>
            <a:ext cx="4896544" cy="3312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>
                <a:latin typeface="Comic Sans MS" pitchFamily="66" charset="0"/>
              </a:rPr>
              <a:t>Продолжать воспитывать у детей опрятность, привычку следить за своим внешним видом.</a:t>
            </a:r>
            <a:br>
              <a:rPr lang="ru-RU" sz="1400" b="1" dirty="0">
                <a:latin typeface="Comic Sans MS" pitchFamily="66" charset="0"/>
              </a:rPr>
            </a:br>
            <a:br>
              <a:rPr lang="ru-RU" sz="1400" b="1" dirty="0">
                <a:latin typeface="Comic Sans MS" pitchFamily="66" charset="0"/>
              </a:rPr>
            </a:br>
            <a:r>
              <a:rPr lang="ru-RU" sz="1400" b="1" dirty="0">
                <a:latin typeface="Comic Sans MS" pitchFamily="66" charset="0"/>
              </a:rPr>
              <a:t>Закреплять умение пользовать расческой, носовым платком. Приучать детей при кашле и чихании отворачиваться, прикрывать рот и нос носовым платком.</a:t>
            </a:r>
            <a:br>
              <a:rPr lang="ru-RU" sz="1400" b="1" dirty="0">
                <a:latin typeface="Comic Sans MS" pitchFamily="66" charset="0"/>
              </a:rPr>
            </a:br>
            <a:br>
              <a:rPr lang="ru-RU" sz="1400" b="1" dirty="0">
                <a:latin typeface="Comic Sans MS" pitchFamily="66" charset="0"/>
              </a:rPr>
            </a:br>
            <a:r>
              <a:rPr lang="ru-RU" sz="1400" b="1" dirty="0">
                <a:latin typeface="Comic Sans MS" pitchFamily="66" charset="0"/>
              </a:rPr>
              <a:t>Совершенствовать навыки аккуратного приема пищи: пищу брать понемногу, хорошо пережёвывать, есть бесшумно, правильно пользоваться столовыми приборами, салфеткой, полоскать рот после еды.</a:t>
            </a:r>
            <a:br>
              <a:rPr lang="ru-RU" sz="1400" b="1" dirty="0">
                <a:latin typeface="Comic Sans MS" pitchFamily="66" charset="0"/>
              </a:rPr>
            </a:br>
            <a:br>
              <a:rPr lang="ru-RU" sz="1400" b="1" dirty="0">
                <a:latin typeface="Comic Sans MS" pitchFamily="66" charset="0"/>
              </a:rPr>
            </a:br>
            <a:endParaRPr lang="ru-RU" sz="1400" dirty="0"/>
          </a:p>
        </p:txBody>
      </p:sp>
      <p:pic>
        <p:nvPicPr>
          <p:cNvPr id="7172" name="Picture 4" descr="Неделя этикета в детском саду - Только новые учебник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93818">
            <a:off x="5215450" y="765662"/>
            <a:ext cx="3749435" cy="5298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004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552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Comic Sans MS</vt:lpstr>
      <vt:lpstr>Wingdings</vt:lpstr>
      <vt:lpstr>Тема Office</vt:lpstr>
      <vt:lpstr>МЕТОДЫ И УСЛОВИЯ  ФОРМИРОВАНИЯ  КУЛЬТУРНО  - ГИГИЕНИЧЕСКИХ  НАВЫКОВ  ДОШКОЛЬНИКОВ (консультация для педагогов)</vt:lpstr>
      <vt:lpstr>Значение формирования  культурно-гигиенических навыков  в развитии ребенка дошкольного возраста:</vt:lpstr>
      <vt:lpstr>Основные условия  успешного формирования  культурно – гигиенических навыков :</vt:lpstr>
      <vt:lpstr>ДЛЯ УСПЕШНОГО ФОРМИРОВАНИЯ КУЛЬТУРНО-ГИГИЕНИЧЕСКИХ НАВЫКОВ  НЕОБХОДИМЫ СЛЕДУЮЩИЕ УСЛОВИЯ:</vt:lpstr>
      <vt:lpstr>Презентация PowerPoint</vt:lpstr>
      <vt:lpstr>Методы формирования гигиенических навыков :  </vt:lpstr>
      <vt:lpstr>Методические приемы  ФОРМИРОВАНИя У ДЕТЕЙ ДОШКОЛЬНОГО ВОЗРАСТА  КУЛЬТУРНО – ГИГИЕНИЧЕСКИХ НАВЫКОВ</vt:lpstr>
      <vt:lpstr>Задачи по формированию  культурно-гигиенических навыков:</vt:lpstr>
      <vt:lpstr>средняя группа  </vt:lpstr>
      <vt:lpstr>старшая-подготовительная группа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 УСЛОВИЯ  ФОРМИРОВАНИЯ  КУЛЬТУРНО  - ГИГИЕНИЧЕСКИХ  НАВЫКОВ  ДОШКОЛЬНИКОВ</dc:title>
  <dc:creator>Admin</dc:creator>
  <cp:lastModifiedBy>Наталья Лунёва</cp:lastModifiedBy>
  <cp:revision>32</cp:revision>
  <dcterms:created xsi:type="dcterms:W3CDTF">2015-01-27T19:03:24Z</dcterms:created>
  <dcterms:modified xsi:type="dcterms:W3CDTF">2024-08-14T10:18:07Z</dcterms:modified>
</cp:coreProperties>
</file>