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60" r:id="rId5"/>
    <p:sldId id="264" r:id="rId6"/>
    <p:sldId id="267" r:id="rId7"/>
    <p:sldId id="268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0AA3D-D524-4618-891D-840BC58B8E5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AA4C-BB51-40CB-A0D8-3C1EE4593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890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0AA3D-D524-4618-891D-840BC58B8E5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AA4C-BB51-40CB-A0D8-3C1EE4593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457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0AA3D-D524-4618-891D-840BC58B8E5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AA4C-BB51-40CB-A0D8-3C1EE4593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558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0AA3D-D524-4618-891D-840BC58B8E5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AA4C-BB51-40CB-A0D8-3C1EE4593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726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0AA3D-D524-4618-891D-840BC58B8E5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AA4C-BB51-40CB-A0D8-3C1EE4593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265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0AA3D-D524-4618-891D-840BC58B8E5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AA4C-BB51-40CB-A0D8-3C1EE4593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240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0AA3D-D524-4618-891D-840BC58B8E5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AA4C-BB51-40CB-A0D8-3C1EE4593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678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0AA3D-D524-4618-891D-840BC58B8E5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AA4C-BB51-40CB-A0D8-3C1EE4593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43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0AA3D-D524-4618-891D-840BC58B8E5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AA4C-BB51-40CB-A0D8-3C1EE4593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179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0AA3D-D524-4618-891D-840BC58B8E5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AA4C-BB51-40CB-A0D8-3C1EE4593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589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0AA3D-D524-4618-891D-840BC58B8E5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AA4C-BB51-40CB-A0D8-3C1EE4593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408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0AA3D-D524-4618-891D-840BC58B8E51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CAA4C-BB51-40CB-A0D8-3C1EE4593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898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D:\АРХИВ МАМА\ДЛЯ МАМЫ\фон\xpic39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Вертикальный свиток 4"/>
          <p:cNvSpPr/>
          <p:nvPr/>
        </p:nvSpPr>
        <p:spPr>
          <a:xfrm rot="5400000">
            <a:off x="2662273" y="-711459"/>
            <a:ext cx="3816424" cy="7632847"/>
          </a:xfrm>
          <a:prstGeom prst="verticalScroll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010116"/>
            <a:ext cx="7632848" cy="792088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КОНСУЛЬТАЦИЯ  ДЛЯ ПЕДАГОГОВ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132856"/>
            <a:ext cx="7416824" cy="2448272"/>
          </a:xfrm>
        </p:spPr>
        <p:txBody>
          <a:bodyPr>
            <a:noAutofit/>
          </a:bodyPr>
          <a:lstStyle/>
          <a:p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ИГРА - ВАЖНЕЙШЕЕ СРЕДСТВО СОЦИАЛИЗАЦИИ ДОШКОЛЬНИКОВ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63888" y="4828511"/>
            <a:ext cx="3456384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accent3">
                    <a:lumMod val="50000"/>
                  </a:schemeClr>
                </a:solidFill>
              </a:rPr>
              <a:t>Лунёва Н.Н.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, воспитатель</a:t>
            </a:r>
          </a:p>
        </p:txBody>
      </p:sp>
    </p:spTree>
    <p:extLst>
      <p:ext uri="{BB962C8B-B14F-4D97-AF65-F5344CB8AC3E}">
        <p14:creationId xmlns:p14="http://schemas.microsoft.com/office/powerpoint/2010/main" val="949040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Блок-схема: документ 7"/>
          <p:cNvSpPr/>
          <p:nvPr/>
        </p:nvSpPr>
        <p:spPr>
          <a:xfrm>
            <a:off x="746440" y="3356992"/>
            <a:ext cx="3672408" cy="3312368"/>
          </a:xfrm>
          <a:prstGeom prst="flowChartDocumen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  <a:latin typeface="Comic Sans MS" pitchFamily="66" charset="0"/>
              </a:rPr>
              <a:t>Маша, Ваня и Кирилл решили играть в «Морское путешествие».</a:t>
            </a:r>
          </a:p>
          <a:p>
            <a:r>
              <a:rPr lang="ru-RU" sz="1400" dirty="0">
                <a:solidFill>
                  <a:schemeClr val="tx1"/>
                </a:solidFill>
                <a:latin typeface="Comic Sans MS" pitchFamily="66" charset="0"/>
              </a:rPr>
              <a:t> «Чур, я капитан корабля,» -говорит Ваня. </a:t>
            </a:r>
          </a:p>
          <a:p>
            <a:r>
              <a:rPr lang="ru-RU" sz="1400" dirty="0">
                <a:solidFill>
                  <a:schemeClr val="tx1"/>
                </a:solidFill>
                <a:latin typeface="Comic Sans MS" pitchFamily="66" charset="0"/>
              </a:rPr>
              <a:t>«Ты вчера был капитаном, ты каждый день капитан,» -запротестовали Маша и Кирилл.</a:t>
            </a: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2483768" y="1428800"/>
            <a:ext cx="3456384" cy="2376264"/>
          </a:xfrm>
          <a:prstGeom prst="downArrowCallou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воспитателю разрешить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данную ситуацию?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Какое правило можно придумать, чтобы право на интересные роли имели и другие участники игры?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6021288"/>
            <a:ext cx="6120680" cy="20548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ru-RU" sz="15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5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5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5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5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5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Comic Sans MS" pitchFamily="66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200192" y="260648"/>
            <a:ext cx="6480720" cy="864096"/>
          </a:xfrm>
          <a:prstGeom prst="horizontalScroll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ПЕДАГОГИЧЕСКИЕ СИТУАЦИИ</a:t>
            </a:r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5683" y="3356992"/>
            <a:ext cx="3505834" cy="31771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1186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Блок-схема: документ 4"/>
          <p:cNvSpPr/>
          <p:nvPr/>
        </p:nvSpPr>
        <p:spPr>
          <a:xfrm>
            <a:off x="6228184" y="404664"/>
            <a:ext cx="2592288" cy="3312368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Comic Sans MS" pitchFamily="66" charset="0"/>
              </a:rPr>
              <a:t>Мальчик ходит по группе, берет то одну, то другую игрушку, но ни с одной не играет.</a:t>
            </a:r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4608004" y="4096924"/>
            <a:ext cx="3240360" cy="2448272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ыноска со стрелкой вправо 5"/>
          <p:cNvSpPr/>
          <p:nvPr/>
        </p:nvSpPr>
        <p:spPr>
          <a:xfrm>
            <a:off x="635584" y="4079780"/>
            <a:ext cx="3960440" cy="2304256"/>
          </a:xfrm>
          <a:prstGeom prst="rightArrow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365104"/>
            <a:ext cx="3250704" cy="1512168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Какова должны быть 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реакция воспитателя?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Какие методы можно использовать, 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чтобы данная ситуация не повторялась?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4456964"/>
            <a:ext cx="2880320" cy="1728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>
                <a:latin typeface="Comic Sans MS" pitchFamily="66" charset="0"/>
                <a:cs typeface="Times New Roman" pitchFamily="18" charset="0"/>
              </a:rPr>
              <a:t>Дети младшей группы после игры не убрали игрушки. </a:t>
            </a:r>
          </a:p>
          <a:p>
            <a:pPr marL="0" indent="0">
              <a:buNone/>
            </a:pPr>
            <a:r>
              <a:rPr lang="ru-RU" sz="1400" dirty="0">
                <a:latin typeface="Comic Sans MS" pitchFamily="66" charset="0"/>
                <a:cs typeface="Times New Roman" pitchFamily="18" charset="0"/>
              </a:rPr>
              <a:t>Не сделали это и после напоминания воспитателя.</a:t>
            </a:r>
          </a:p>
        </p:txBody>
      </p:sp>
      <p:sp>
        <p:nvSpPr>
          <p:cNvPr id="4" name="Выноска со стрелкой вправо 3"/>
          <p:cNvSpPr/>
          <p:nvPr/>
        </p:nvSpPr>
        <p:spPr>
          <a:xfrm>
            <a:off x="2555776" y="804155"/>
            <a:ext cx="3816424" cy="2808312"/>
          </a:xfrm>
          <a:prstGeom prst="rightArrowCallou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поступить воспитателю?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правильно вовлечь ребенка в игру?</a:t>
            </a:r>
          </a:p>
        </p:txBody>
      </p:sp>
      <p:pic>
        <p:nvPicPr>
          <p:cNvPr id="4099" name="Picture 3" descr="D:\АРХИВ МАМА\ДЛЯ МАМЫ\фон\f0f3537c77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09" y="0"/>
            <a:ext cx="3316451" cy="220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085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Блок-схема: несколько документов 6"/>
          <p:cNvSpPr/>
          <p:nvPr/>
        </p:nvSpPr>
        <p:spPr>
          <a:xfrm>
            <a:off x="5076056" y="980728"/>
            <a:ext cx="3528392" cy="2664296"/>
          </a:xfrm>
          <a:prstGeom prst="flowChartMultidocumen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Comic Sans MS" pitchFamily="66" charset="0"/>
              </a:rPr>
              <a:t>Дети повторяют в игре «некрасивое» поведение взрослых.</a:t>
            </a:r>
          </a:p>
        </p:txBody>
      </p:sp>
      <p:sp>
        <p:nvSpPr>
          <p:cNvPr id="5" name="Блок-схема: документ 4"/>
          <p:cNvSpPr/>
          <p:nvPr/>
        </p:nvSpPr>
        <p:spPr>
          <a:xfrm>
            <a:off x="215016" y="2780928"/>
            <a:ext cx="3816424" cy="2376264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tx1"/>
              </a:solidFill>
              <a:latin typeface="Comic Sans MS" pitchFamily="66" charset="0"/>
            </a:endParaRPr>
          </a:p>
          <a:p>
            <a:endParaRPr lang="ru-RU" dirty="0">
              <a:solidFill>
                <a:schemeClr val="tx1"/>
              </a:solidFill>
              <a:latin typeface="Comic Sans MS" pitchFamily="66" charset="0"/>
            </a:endParaRPr>
          </a:p>
          <a:p>
            <a:r>
              <a:rPr lang="ru-RU" dirty="0">
                <a:solidFill>
                  <a:schemeClr val="tx1"/>
                </a:solidFill>
                <a:latin typeface="Comic Sans MS" pitchFamily="66" charset="0"/>
              </a:rPr>
              <a:t>Трое детей бегают по участку детского сада, наталкиваются на своих товарищей. На замечания воспитателя отвечают, что они играют в «войну».</a:t>
            </a: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467544" y="260648"/>
            <a:ext cx="2808312" cy="2952328"/>
          </a:xfrm>
          <a:prstGeom prst="downArrowCallou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должен поступить педагог?</a:t>
            </a:r>
          </a:p>
        </p:txBody>
      </p:sp>
      <p:sp>
        <p:nvSpPr>
          <p:cNvPr id="6" name="Выноска со стрелкой вверх 5"/>
          <p:cNvSpPr/>
          <p:nvPr/>
        </p:nvSpPr>
        <p:spPr>
          <a:xfrm>
            <a:off x="4644008" y="3356992"/>
            <a:ext cx="2952328" cy="2664296"/>
          </a:xfrm>
          <a:prstGeom prst="upArrowCallou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должен отреагировать на это воспитатель?</a:t>
            </a:r>
          </a:p>
        </p:txBody>
      </p:sp>
    </p:spTree>
    <p:extLst>
      <p:ext uri="{BB962C8B-B14F-4D97-AF65-F5344CB8AC3E}">
        <p14:creationId xmlns:p14="http://schemas.microsoft.com/office/powerpoint/2010/main" val="2484624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Блок-схема: несколько документов 6"/>
          <p:cNvSpPr/>
          <p:nvPr/>
        </p:nvSpPr>
        <p:spPr>
          <a:xfrm>
            <a:off x="5153768" y="3735707"/>
            <a:ext cx="3384376" cy="3096344"/>
          </a:xfrm>
          <a:prstGeom prst="flowChartMultidocumen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Comic Sans MS" pitchFamily="66" charset="0"/>
              </a:rPr>
              <a:t>Илья (5 лет) повесил через плечо сумку и подошел к воспитателю: </a:t>
            </a:r>
          </a:p>
          <a:p>
            <a:r>
              <a:rPr lang="ru-RU" dirty="0">
                <a:solidFill>
                  <a:schemeClr val="tx1"/>
                </a:solidFill>
                <a:latin typeface="Comic Sans MS" pitchFamily="66" charset="0"/>
              </a:rPr>
              <a:t>«Я вас фотографирую».</a:t>
            </a:r>
          </a:p>
        </p:txBody>
      </p:sp>
      <p:sp>
        <p:nvSpPr>
          <p:cNvPr id="4" name="Блок-схема: несколько документов 3"/>
          <p:cNvSpPr/>
          <p:nvPr/>
        </p:nvSpPr>
        <p:spPr>
          <a:xfrm>
            <a:off x="5436096" y="557864"/>
            <a:ext cx="3456384" cy="2592288"/>
          </a:xfrm>
          <a:prstGeom prst="flowChartMultidocumen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    </a:t>
            </a:r>
            <a:r>
              <a:rPr lang="ru-RU" dirty="0">
                <a:solidFill>
                  <a:schemeClr val="tx1"/>
                </a:solidFill>
                <a:latin typeface="Comic Sans MS" pitchFamily="66" charset="0"/>
              </a:rPr>
              <a:t>Максим (4 года) катает машинку, поставил перед ней кирпичик, немного провез. Радостно сообщает: «У меня машина снег чистит».</a:t>
            </a:r>
          </a:p>
        </p:txBody>
      </p:sp>
      <p:sp>
        <p:nvSpPr>
          <p:cNvPr id="5" name="Выноска со стрелкой вправо 4"/>
          <p:cNvSpPr/>
          <p:nvPr/>
        </p:nvSpPr>
        <p:spPr>
          <a:xfrm>
            <a:off x="2195736" y="260648"/>
            <a:ext cx="3096344" cy="1656184"/>
          </a:xfrm>
          <a:prstGeom prst="right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бы вы продолжили общение с ребенком в игре? </a:t>
            </a:r>
          </a:p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Какие бы  при этом решили педагогические задачи?</a:t>
            </a: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532" y="1801915"/>
            <a:ext cx="2997324" cy="35926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Выноска со стрелкой вправо 5"/>
          <p:cNvSpPr/>
          <p:nvPr/>
        </p:nvSpPr>
        <p:spPr>
          <a:xfrm>
            <a:off x="2123728" y="4581128"/>
            <a:ext cx="3024336" cy="1872208"/>
          </a:xfrm>
          <a:prstGeom prst="rightArrowCallou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бы вы продолжили общение с ребенком в игре? Какие бы при этом решили педагогические задачи?</a:t>
            </a:r>
          </a:p>
        </p:txBody>
      </p:sp>
    </p:spTree>
    <p:extLst>
      <p:ext uri="{BB962C8B-B14F-4D97-AF65-F5344CB8AC3E}">
        <p14:creationId xmlns:p14="http://schemas.microsoft.com/office/powerpoint/2010/main" val="4119948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752" y="116632"/>
            <a:ext cx="4705598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6491064" cy="950639"/>
          </a:xfrm>
        </p:spPr>
        <p:txBody>
          <a:bodyPr>
            <a:normAutofit/>
          </a:bodyPr>
          <a:lstStyle/>
          <a:p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ВОПРОС - ОТВЕТ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1484784"/>
            <a:ext cx="5184576" cy="50405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Сюжетно - ролевая игра – это…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59632" y="2132856"/>
            <a:ext cx="7632848" cy="43204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самостоятельная деятельность детей, моделирующая жизнь взрослых.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7544" y="2752376"/>
            <a:ext cx="5616624" cy="7200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Comic Sans MS" pitchFamily="66" charset="0"/>
              </a:rPr>
              <a:t>Психические процессы, формирующиеся в процессе сюжетно – ролевой  игры…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71800" y="3573016"/>
            <a:ext cx="4536504" cy="57606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Comic Sans MS" pitchFamily="66" charset="0"/>
              </a:rPr>
              <a:t>Внимание, память, мышление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7544" y="4437112"/>
            <a:ext cx="7416824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Comic Sans MS" pitchFamily="66" charset="0"/>
              </a:rPr>
              <a:t>Процесс социализации старших дошкольников – это …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99592" y="5085184"/>
            <a:ext cx="6984776" cy="151216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latin typeface="Comic Sans MS" pitchFamily="66" charset="0"/>
              </a:rPr>
              <a:t>Специально организованный процесс, направленный на усвоение ребенком образцов поведения, психологических установок, социальных норм, ценностей, знаний, умений, навыков, которые позволяют им в дальнейшем успешно функционировать в обществе.</a:t>
            </a:r>
          </a:p>
        </p:txBody>
      </p:sp>
    </p:spTree>
    <p:extLst>
      <p:ext uri="{BB962C8B-B14F-4D97-AF65-F5344CB8AC3E}">
        <p14:creationId xmlns:p14="http://schemas.microsoft.com/office/powerpoint/2010/main" val="193731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89800" y="332656"/>
            <a:ext cx="7560840" cy="79208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latin typeface="Comic Sans MS" pitchFamily="66" charset="0"/>
              </a:rPr>
              <a:t>Как помочь детям с трудностями социализации при проведении игр? </a:t>
            </a:r>
          </a:p>
          <a:p>
            <a:r>
              <a:rPr lang="ru-RU" sz="1600" dirty="0">
                <a:solidFill>
                  <a:schemeClr val="tx1"/>
                </a:solidFill>
                <a:latin typeface="Comic Sans MS" pitchFamily="66" charset="0"/>
              </a:rPr>
              <a:t>Назовите способы включения малоактивных, застенчивых , легковозбудимых , неуверенных  детей в сюжетно- ролевую игру.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23628" y="1412776"/>
            <a:ext cx="7740860" cy="1800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  <a:latin typeface="Comic Sans MS" pitchFamily="66" charset="0"/>
              </a:rPr>
              <a:t>Для малоактивных детей важна поддержка в игре, выдвижение на центральные роли. У застенчивых детей необходимо выявлять положительные качества и создавать условия для позитивного изменения заниженной самооценки, чтобы улучшить их положение в системе межличностных отношений. Широко используется похвала за положительное поведение в игре и отказ от наказаний легковозбудимых детей, часто конфликтующих с товарищами. Неуверенным в себе детям поручаются интересные, но не сложные роли, которые не требуют организаторских способностей.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8" y="3356992"/>
            <a:ext cx="4896544" cy="5760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Comic Sans MS" pitchFamily="66" charset="0"/>
              </a:rPr>
              <a:t>Что является структурным компонентом игры?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88024" y="4005064"/>
            <a:ext cx="3420380" cy="5760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Comic Sans MS" pitchFamily="66" charset="0"/>
              </a:rPr>
              <a:t>Сюжет, содержание, роль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2696" y="4760528"/>
            <a:ext cx="4968552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Comic Sans MS" pitchFamily="66" charset="0"/>
              </a:rPr>
              <a:t>Один из принципов организации сюжетно-ролевой игры - это…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36056" y="5877272"/>
            <a:ext cx="2703748" cy="69781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Comic Sans MS" pitchFamily="66" charset="0"/>
              </a:rPr>
              <a:t>Наличие атрибутов</a:t>
            </a:r>
          </a:p>
        </p:txBody>
      </p:sp>
    </p:spTree>
    <p:extLst>
      <p:ext uri="{BB962C8B-B14F-4D97-AF65-F5344CB8AC3E}">
        <p14:creationId xmlns:p14="http://schemas.microsoft.com/office/powerpoint/2010/main" val="415217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65308" y="836712"/>
            <a:ext cx="4752528" cy="72008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Comic Sans MS" pitchFamily="66" charset="0"/>
              </a:rPr>
              <a:t>Назовите гигиенические условия организации сюжетно- ролевой игры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40304" y="1844824"/>
            <a:ext cx="6552728" cy="122413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Comic Sans MS" pitchFamily="66" charset="0"/>
              </a:rPr>
              <a:t>Наличие игрового пространства, обеспечение места и времени для игр, наличие безопасных для жизни и здоровья игрушек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36896" y="5026131"/>
            <a:ext cx="3060896" cy="93610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Comic Sans MS" pitchFamily="66" charset="0"/>
              </a:rPr>
              <a:t>Взрослого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2068" y="3293673"/>
            <a:ext cx="3349418" cy="34649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95536" y="3861048"/>
            <a:ext cx="4392488" cy="79208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Чаще всего в игре ребенок принимает на себя роль… </a:t>
            </a:r>
          </a:p>
        </p:txBody>
      </p:sp>
    </p:spTree>
    <p:extLst>
      <p:ext uri="{BB962C8B-B14F-4D97-AF65-F5344CB8AC3E}">
        <p14:creationId xmlns:p14="http://schemas.microsoft.com/office/powerpoint/2010/main" val="65260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</TotalTime>
  <Words>514</Words>
  <Application>Microsoft Office PowerPoint</Application>
  <PresentationFormat>Экран (4:3)</PresentationFormat>
  <Paragraphs>55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Comic Sans MS</vt:lpstr>
      <vt:lpstr>Times New Roman</vt:lpstr>
      <vt:lpstr>Тема Office</vt:lpstr>
      <vt:lpstr>КОНСУЛЬТАЦИЯ  ДЛЯ ПЕДАГОГОВ</vt:lpstr>
      <vt:lpstr>Презентация PowerPoint</vt:lpstr>
      <vt:lpstr>Какова должны быть  реакция воспитателя? Какие методы можно использовать,  чтобы данная ситуация не повторялась? </vt:lpstr>
      <vt:lpstr>Презентация PowerPoint</vt:lpstr>
      <vt:lpstr>Презентация PowerPoint</vt:lpstr>
      <vt:lpstr>ВОПРОС - ОТВЕТ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СОВЕТ </dc:title>
  <dc:creator>Admin</dc:creator>
  <cp:lastModifiedBy>Наталья Лунёва</cp:lastModifiedBy>
  <cp:revision>43</cp:revision>
  <dcterms:created xsi:type="dcterms:W3CDTF">2015-03-09T05:37:51Z</dcterms:created>
  <dcterms:modified xsi:type="dcterms:W3CDTF">2024-08-14T10:01:31Z</dcterms:modified>
</cp:coreProperties>
</file>